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DBF93-FD04-B5A4-E42F-D2436373E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3C745-A096-2C48-B771-6BAF77180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539566-64A4-604F-3D9E-40E636CA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44ACB3-B430-46BB-B483-0F853DC3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576DE-5944-97C2-3073-9C9CE2D3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302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3E88E-0D0C-3DB1-FF87-5A695735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D6CA4E-1EC4-4B27-C185-10AA13765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D6BFC8-C7ED-0E3A-5A6E-1A20E536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E79604-31C9-B889-9388-210EE0AC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FCDAE2-7263-6D35-96EE-B58B394F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06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1AA605-2E33-BD7B-D8C8-DA4EACA5E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FE4CDD-5BF6-01C5-0D01-86718E8B6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660B76-872F-A954-FDFD-90A44A0A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492B7-2D9F-E8BE-6E02-BA69EA70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6CCA23-CBDA-C58C-C7BC-0BAE64EF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275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45372-AF45-30F8-4674-4FA8790E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6C2FB-3455-93D0-B77F-75E84F010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053127-DA88-6E45-B028-826101E5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63DFB-98F5-C4E7-CB75-9CA1E534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277AC9-3544-AFF7-A072-1CBF633F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065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8528A-5D07-684C-8610-0AD29B84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827C32-09DD-F19F-A5A3-BC61B84F6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AB3332-A108-C0C1-84BA-9F09BA94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EE902A-529F-D03B-77A0-FF69FF16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144A8F-2AB4-4D31-DD92-84D3894B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15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B53A3-BD70-EEB8-9E8C-BEB35D63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64CD10-2EB4-C5FE-9F46-CE2861769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0DA8F0-7E45-A112-8238-E48DEA7B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8B37FF-1E3C-28B9-2DC6-4627776A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1986B8-989A-6971-610D-E3FF6D21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37E5B-9837-C57A-6992-0551FB9D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53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E58F2-6059-D0E7-3E72-BC81B7ED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8D9430-6D9D-76EC-5811-18566EF00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C2FFFE-1951-2A7D-75CA-AA1D7C676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E43AD9-E681-61A4-E71C-B0128E506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242DA3-21C9-C4A8-71E3-B2CF33A8C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A24E5E-5CDD-A426-6921-16A0B7C1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FF61B7-C41E-F1BC-4DFF-93F13C35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44DCFC-4028-EDF9-E5D2-F353AAFF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719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5B3DF-B758-F81B-820D-1621E167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CA8B94-386F-7F43-57D4-96B236F6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A176D4-CF4E-02C1-871F-99301DFD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44DB61-4CE2-D64C-E321-022FEAEB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050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9BC6CA-7FDA-120E-C253-D5303F46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8DE6A3-3C7C-A23D-35B6-FE6162EE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23C5DA-C064-B5CA-976D-1C216BC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79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3F19-EE2D-5681-D1B0-F5572EF1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EE66D8-20C2-FE57-46E9-18435135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75CBEC-8A99-C403-6735-DE9FADF4C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FF55A7-1044-E754-A45B-9A8959EEC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158E8-7D0A-5DAF-081F-83598E63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85C79C-796A-C429-39D5-9EC9DF5E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004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0AF35-D141-0C1F-BB96-525C5710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6A35E1-357F-D73A-5232-F7E678B3B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4D12F6-3656-1507-35EF-2BC9994B3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7C0E31-B067-0F6B-D1C3-65069389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42781D-070B-7174-8F56-105B4186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14FB3A-2473-CE5B-FAD1-AABDFA02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848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09FF3A-2116-553C-81FA-4D2A7933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4F1B87-3697-5EA9-13EC-91885AA13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3557F-A815-4BF8-E145-3A58FBD72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8C76E-BFDC-45E7-B91B-8697CA325D5F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7FA3B-F90E-DD32-2A91-457F61FF6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B4EF5-DC99-343F-9758-9682B7C50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E106-4419-4624-8188-D40BE28FAF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867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45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6878FEC-F5C3-F7BD-63CB-3A9AC3B27DE9}"/>
              </a:ext>
            </a:extLst>
          </p:cNvPr>
          <p:cNvSpPr txBox="1"/>
          <p:nvPr/>
        </p:nvSpPr>
        <p:spPr>
          <a:xfrm>
            <a:off x="3500153" y="755023"/>
            <a:ext cx="702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6666"/>
                </a:solidFill>
                <a:latin typeface="Arial Nova" panose="020B0504020202020204" pitchFamily="34" charset="0"/>
              </a:rPr>
              <a:t>PACIENTES EN PROGRAMAS DE SEGUIMIENTO</a:t>
            </a:r>
            <a:endParaRPr lang="es-CO" b="1" dirty="0">
              <a:solidFill>
                <a:srgbClr val="006666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D46C87-6135-CB7D-A936-2814F7C5A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544" r="23578"/>
          <a:stretch/>
        </p:blipFill>
        <p:spPr>
          <a:xfrm>
            <a:off x="2993483" y="538696"/>
            <a:ext cx="713860" cy="1002708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E31880B-7517-4CF9-A760-5BCA34BA8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458113"/>
              </p:ext>
            </p:extLst>
          </p:nvPr>
        </p:nvGraphicFramePr>
        <p:xfrm>
          <a:off x="1221368" y="1293405"/>
          <a:ext cx="9205021" cy="3613131"/>
        </p:xfrm>
        <a:graphic>
          <a:graphicData uri="http://schemas.openxmlformats.org/drawingml/2006/table">
            <a:tbl>
              <a:tblPr/>
              <a:tblGrid>
                <a:gridCol w="2757926">
                  <a:extLst>
                    <a:ext uri="{9D8B030D-6E8A-4147-A177-3AD203B41FA5}">
                      <a16:colId xmlns:a16="http://schemas.microsoft.com/office/drawing/2014/main" val="20800597"/>
                    </a:ext>
                  </a:extLst>
                </a:gridCol>
                <a:gridCol w="1289419">
                  <a:extLst>
                    <a:ext uri="{9D8B030D-6E8A-4147-A177-3AD203B41FA5}">
                      <a16:colId xmlns:a16="http://schemas.microsoft.com/office/drawing/2014/main" val="3845457311"/>
                    </a:ext>
                  </a:extLst>
                </a:gridCol>
                <a:gridCol w="1289419">
                  <a:extLst>
                    <a:ext uri="{9D8B030D-6E8A-4147-A177-3AD203B41FA5}">
                      <a16:colId xmlns:a16="http://schemas.microsoft.com/office/drawing/2014/main" val="4216918782"/>
                    </a:ext>
                  </a:extLst>
                </a:gridCol>
                <a:gridCol w="1289419">
                  <a:extLst>
                    <a:ext uri="{9D8B030D-6E8A-4147-A177-3AD203B41FA5}">
                      <a16:colId xmlns:a16="http://schemas.microsoft.com/office/drawing/2014/main" val="1545683102"/>
                    </a:ext>
                  </a:extLst>
                </a:gridCol>
                <a:gridCol w="1289419">
                  <a:extLst>
                    <a:ext uri="{9D8B030D-6E8A-4147-A177-3AD203B41FA5}">
                      <a16:colId xmlns:a16="http://schemas.microsoft.com/office/drawing/2014/main" val="268873074"/>
                    </a:ext>
                  </a:extLst>
                </a:gridCol>
                <a:gridCol w="1289419">
                  <a:extLst>
                    <a:ext uri="{9D8B030D-6E8A-4147-A177-3AD203B41FA5}">
                      <a16:colId xmlns:a16="http://schemas.microsoft.com/office/drawing/2014/main" val="3004926548"/>
                    </a:ext>
                  </a:extLst>
                </a:gridCol>
              </a:tblGrid>
              <a:tr h="285247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Cesar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Norte Stder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95238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Riesgo Cardiovascular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1.321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5.018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7.711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12.440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26.490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87703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Gestantes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72902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Infancia - Primera infancia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596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2.281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2.293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3.521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8.691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5449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Cancer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546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1.117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1.924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63679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VIH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259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6592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Enf. Renal Cronica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47460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Hemofilia y coagulopatías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592906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Artritis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397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657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641878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Enf. Huerfanas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46316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Sgto. Salud Mental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227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513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841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3.195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4.776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676743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Atención Domiciliaria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202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394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746534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Oxigeno Domiciliario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350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428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7343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Programa Rehabilitación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245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508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927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734795"/>
                  </a:ext>
                </a:extLst>
              </a:tr>
              <a:tr h="2377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Cuidado Paliativo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54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02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50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uadroTexto 2">
            <a:extLst>
              <a:ext uri="{FF2B5EF4-FFF2-40B4-BE49-F238E27FC236}">
                <a16:creationId xmlns:a16="http://schemas.microsoft.com/office/drawing/2014/main" id="{A7085C30-5454-B011-D9EE-949FDD17F939}"/>
              </a:ext>
            </a:extLst>
          </p:cNvPr>
          <p:cNvSpPr txBox="1"/>
          <p:nvPr/>
        </p:nvSpPr>
        <p:spPr>
          <a:xfrm>
            <a:off x="3880627" y="2163336"/>
            <a:ext cx="8006576" cy="37240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INFORME PRESTACIÓN DE SERVICIOS DE SALUD</a:t>
            </a:r>
          </a:p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UT RED INTEGRADA FOSCAL – CUB</a:t>
            </a:r>
          </a:p>
          <a:p>
            <a:pPr algn="ctr"/>
            <a:r>
              <a:rPr lang="es-CO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REGIÓN 7</a:t>
            </a:r>
          </a:p>
          <a:p>
            <a:pPr algn="ctr"/>
            <a:endParaRPr lang="es-CO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endParaRPr>
          </a:p>
          <a:p>
            <a:pPr algn="ctr"/>
            <a:endParaRPr lang="es-CO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endParaRPr>
          </a:p>
          <a:p>
            <a:pPr algn="ctr"/>
            <a:endParaRPr lang="es-CO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endParaRPr>
          </a:p>
          <a:p>
            <a:pPr algn="ctr"/>
            <a:r>
              <a:rPr lang="es-CO" sz="2400" dirty="0">
                <a:solidFill>
                  <a:schemeClr val="accent5">
                    <a:lumMod val="50000"/>
                  </a:schemeClr>
                </a:solidFill>
                <a:latin typeface="Arial Nova Cond" panose="020B0506020202020204" pitchFamily="34" charset="0"/>
              </a:rPr>
              <a:t>Departamento:</a:t>
            </a:r>
          </a:p>
          <a:p>
            <a:pPr algn="ctr"/>
            <a:r>
              <a:rPr lang="es-CO" sz="2400" dirty="0">
                <a:solidFill>
                  <a:schemeClr val="accent5">
                    <a:lumMod val="50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 Nova Cond" panose="020B0506020202020204" pitchFamily="34" charset="0"/>
              </a:rPr>
              <a:t>Cesar , Arauca , Santander , Norte Santander</a:t>
            </a:r>
          </a:p>
          <a:p>
            <a:pPr algn="ctr"/>
            <a:endParaRPr lang="es-CO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2353A0-075A-50A4-A953-355B2ED7E61D}"/>
              </a:ext>
            </a:extLst>
          </p:cNvPr>
          <p:cNvSpPr txBox="1"/>
          <p:nvPr/>
        </p:nvSpPr>
        <p:spPr>
          <a:xfrm>
            <a:off x="2583366" y="95909"/>
            <a:ext cx="702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6666"/>
                </a:solidFill>
                <a:latin typeface="Arial Nova" panose="020B0504020202020204" pitchFamily="34" charset="0"/>
              </a:rPr>
              <a:t>ATENCIÓN CONSULTA AMBULATORIA</a:t>
            </a:r>
          </a:p>
          <a:p>
            <a:pPr algn="ctr"/>
            <a:r>
              <a:rPr lang="es-MX" sz="1600" b="1" dirty="0">
                <a:solidFill>
                  <a:srgbClr val="006666"/>
                </a:solidFill>
                <a:latin typeface="Arial Nova" panose="020B0504020202020204" pitchFamily="34" charset="0"/>
              </a:rPr>
              <a:t>I NIVEL DE ATENCIÓN – AÑO 2023</a:t>
            </a:r>
            <a:endParaRPr lang="es-CO" sz="1600" b="1" dirty="0">
              <a:solidFill>
                <a:srgbClr val="006666"/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Gráfico 3" descr="Doctor con relleno sólido">
            <a:extLst>
              <a:ext uri="{FF2B5EF4-FFF2-40B4-BE49-F238E27FC236}">
                <a16:creationId xmlns:a16="http://schemas.microsoft.com/office/drawing/2014/main" id="{A028B608-9EE1-49A4-7BC6-EFF5ACA95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1937" y="1279726"/>
            <a:ext cx="712103" cy="7121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CDABA96-F104-37C5-E139-0317F7B5E53E}"/>
              </a:ext>
            </a:extLst>
          </p:cNvPr>
          <p:cNvSpPr txBox="1"/>
          <p:nvPr/>
        </p:nvSpPr>
        <p:spPr>
          <a:xfrm>
            <a:off x="2014040" y="1343391"/>
            <a:ext cx="165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Consulta Medicina general</a:t>
            </a:r>
          </a:p>
        </p:txBody>
      </p:sp>
      <p:pic>
        <p:nvPicPr>
          <p:cNvPr id="7" name="Gráfico 6" descr="Cuidado dental con relleno sólido">
            <a:extLst>
              <a:ext uri="{FF2B5EF4-FFF2-40B4-BE49-F238E27FC236}">
                <a16:creationId xmlns:a16="http://schemas.microsoft.com/office/drawing/2014/main" id="{2BA7361F-0A88-C484-D5B8-EFDBD9B76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0157" y="2866005"/>
            <a:ext cx="623883" cy="62388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2CC78F1-E30B-330D-5409-143CCB515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59031"/>
              </p:ext>
            </p:extLst>
          </p:nvPr>
        </p:nvGraphicFramePr>
        <p:xfrm>
          <a:off x="3895330" y="952159"/>
          <a:ext cx="6352641" cy="976007"/>
        </p:xfrm>
        <a:graphic>
          <a:graphicData uri="http://schemas.openxmlformats.org/drawingml/2006/table">
            <a:tbl>
              <a:tblPr/>
              <a:tblGrid>
                <a:gridCol w="1210026">
                  <a:extLst>
                    <a:ext uri="{9D8B030D-6E8A-4147-A177-3AD203B41FA5}">
                      <a16:colId xmlns:a16="http://schemas.microsoft.com/office/drawing/2014/main" val="2498710500"/>
                    </a:ext>
                  </a:extLst>
                </a:gridCol>
                <a:gridCol w="942878">
                  <a:extLst>
                    <a:ext uri="{9D8B030D-6E8A-4147-A177-3AD203B41FA5}">
                      <a16:colId xmlns:a16="http://schemas.microsoft.com/office/drawing/2014/main" val="3467225903"/>
                    </a:ext>
                  </a:extLst>
                </a:gridCol>
                <a:gridCol w="942878">
                  <a:extLst>
                    <a:ext uri="{9D8B030D-6E8A-4147-A177-3AD203B41FA5}">
                      <a16:colId xmlns:a16="http://schemas.microsoft.com/office/drawing/2014/main" val="165519537"/>
                    </a:ext>
                  </a:extLst>
                </a:gridCol>
                <a:gridCol w="1227338">
                  <a:extLst>
                    <a:ext uri="{9D8B030D-6E8A-4147-A177-3AD203B41FA5}">
                      <a16:colId xmlns:a16="http://schemas.microsoft.com/office/drawing/2014/main" val="684038101"/>
                    </a:ext>
                  </a:extLst>
                </a:gridCol>
                <a:gridCol w="1086643">
                  <a:extLst>
                    <a:ext uri="{9D8B030D-6E8A-4147-A177-3AD203B41FA5}">
                      <a16:colId xmlns:a16="http://schemas.microsoft.com/office/drawing/2014/main" val="1665678263"/>
                    </a:ext>
                  </a:extLst>
                </a:gridCol>
                <a:gridCol w="942878">
                  <a:extLst>
                    <a:ext uri="{9D8B030D-6E8A-4147-A177-3AD203B41FA5}">
                      <a16:colId xmlns:a16="http://schemas.microsoft.com/office/drawing/2014/main" val="1747427150"/>
                    </a:ext>
                  </a:extLst>
                </a:gridCol>
              </a:tblGrid>
              <a:tr h="308742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Cesar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Norte Stder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570586"/>
                  </a:ext>
                </a:extLst>
              </a:tr>
              <a:tr h="3015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Año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23.222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77.637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92.370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169.655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362.884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845844"/>
                  </a:ext>
                </a:extLst>
              </a:tr>
              <a:tr h="3221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Promedio mensual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1.935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6.470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7.698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14.138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30.240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4952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72F70F7-3BCC-D741-5C85-8FD1A18DA461}"/>
              </a:ext>
            </a:extLst>
          </p:cNvPr>
          <p:cNvSpPr txBox="1"/>
          <p:nvPr/>
        </p:nvSpPr>
        <p:spPr>
          <a:xfrm>
            <a:off x="2014040" y="2866005"/>
            <a:ext cx="192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Consulta Odontología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9104952-89A8-E6B5-6305-D09B5CAC7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48331"/>
              </p:ext>
            </p:extLst>
          </p:nvPr>
        </p:nvGraphicFramePr>
        <p:xfrm>
          <a:off x="3939934" y="2534245"/>
          <a:ext cx="6263431" cy="1010230"/>
        </p:xfrm>
        <a:graphic>
          <a:graphicData uri="http://schemas.openxmlformats.org/drawingml/2006/table">
            <a:tbl>
              <a:tblPr/>
              <a:tblGrid>
                <a:gridCol w="1078935">
                  <a:extLst>
                    <a:ext uri="{9D8B030D-6E8A-4147-A177-3AD203B41FA5}">
                      <a16:colId xmlns:a16="http://schemas.microsoft.com/office/drawing/2014/main" val="2932790241"/>
                    </a:ext>
                  </a:extLst>
                </a:gridCol>
                <a:gridCol w="854741">
                  <a:extLst>
                    <a:ext uri="{9D8B030D-6E8A-4147-A177-3AD203B41FA5}">
                      <a16:colId xmlns:a16="http://schemas.microsoft.com/office/drawing/2014/main" val="1112239996"/>
                    </a:ext>
                  </a:extLst>
                </a:gridCol>
                <a:gridCol w="896778">
                  <a:extLst>
                    <a:ext uri="{9D8B030D-6E8A-4147-A177-3AD203B41FA5}">
                      <a16:colId xmlns:a16="http://schemas.microsoft.com/office/drawing/2014/main" val="2583294677"/>
                    </a:ext>
                  </a:extLst>
                </a:gridCol>
                <a:gridCol w="1205045">
                  <a:extLst>
                    <a:ext uri="{9D8B030D-6E8A-4147-A177-3AD203B41FA5}">
                      <a16:colId xmlns:a16="http://schemas.microsoft.com/office/drawing/2014/main" val="2908721920"/>
                    </a:ext>
                  </a:extLst>
                </a:gridCol>
                <a:gridCol w="1219057">
                  <a:extLst>
                    <a:ext uri="{9D8B030D-6E8A-4147-A177-3AD203B41FA5}">
                      <a16:colId xmlns:a16="http://schemas.microsoft.com/office/drawing/2014/main" val="1387094416"/>
                    </a:ext>
                  </a:extLst>
                </a:gridCol>
                <a:gridCol w="1008875">
                  <a:extLst>
                    <a:ext uri="{9D8B030D-6E8A-4147-A177-3AD203B41FA5}">
                      <a16:colId xmlns:a16="http://schemas.microsoft.com/office/drawing/2014/main" val="3277247819"/>
                    </a:ext>
                  </a:extLst>
                </a:gridCol>
              </a:tblGrid>
              <a:tr h="326239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Cesar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Norte Stder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114784"/>
                  </a:ext>
                </a:extLst>
              </a:tr>
              <a:tr h="3182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Año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14.049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10.990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25.779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75.034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125.852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56150"/>
                  </a:ext>
                </a:extLst>
              </a:tr>
              <a:tr h="2447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Promedio mensual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1.171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916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2.148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6.253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10.488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83173"/>
                  </a:ext>
                </a:extLst>
              </a:tr>
            </a:tbl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F1935CF9-AC44-6730-13D4-6912802D29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1936" y="4220048"/>
            <a:ext cx="712103" cy="71210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C8B9747-2D14-7FC4-230D-0BA5D23161EC}"/>
              </a:ext>
            </a:extLst>
          </p:cNvPr>
          <p:cNvSpPr txBox="1"/>
          <p:nvPr/>
        </p:nvSpPr>
        <p:spPr>
          <a:xfrm>
            <a:off x="2188742" y="4327064"/>
            <a:ext cx="1925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Consulta</a:t>
            </a:r>
          </a:p>
          <a:p>
            <a:r>
              <a:rPr lang="es-MX" sz="14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Enfermería</a:t>
            </a:r>
          </a:p>
          <a:p>
            <a:endParaRPr lang="es-MX" sz="14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110051C-5153-E746-395A-A40E7B131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40967"/>
              </p:ext>
            </p:extLst>
          </p:nvPr>
        </p:nvGraphicFramePr>
        <p:xfrm>
          <a:off x="4014275" y="4032049"/>
          <a:ext cx="6189090" cy="963421"/>
        </p:xfrm>
        <a:graphic>
          <a:graphicData uri="http://schemas.openxmlformats.org/drawingml/2006/table">
            <a:tbl>
              <a:tblPr/>
              <a:tblGrid>
                <a:gridCol w="1066130">
                  <a:extLst>
                    <a:ext uri="{9D8B030D-6E8A-4147-A177-3AD203B41FA5}">
                      <a16:colId xmlns:a16="http://schemas.microsoft.com/office/drawing/2014/main" val="743538356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1213626816"/>
                    </a:ext>
                  </a:extLst>
                </a:gridCol>
                <a:gridCol w="886134">
                  <a:extLst>
                    <a:ext uri="{9D8B030D-6E8A-4147-A177-3AD203B41FA5}">
                      <a16:colId xmlns:a16="http://schemas.microsoft.com/office/drawing/2014/main" val="3593938705"/>
                    </a:ext>
                  </a:extLst>
                </a:gridCol>
                <a:gridCol w="1190742">
                  <a:extLst>
                    <a:ext uri="{9D8B030D-6E8A-4147-A177-3AD203B41FA5}">
                      <a16:colId xmlns:a16="http://schemas.microsoft.com/office/drawing/2014/main" val="1492075391"/>
                    </a:ext>
                  </a:extLst>
                </a:gridCol>
                <a:gridCol w="1204588">
                  <a:extLst>
                    <a:ext uri="{9D8B030D-6E8A-4147-A177-3AD203B41FA5}">
                      <a16:colId xmlns:a16="http://schemas.microsoft.com/office/drawing/2014/main" val="4266111008"/>
                    </a:ext>
                  </a:extLst>
                </a:gridCol>
                <a:gridCol w="996900">
                  <a:extLst>
                    <a:ext uri="{9D8B030D-6E8A-4147-A177-3AD203B41FA5}">
                      <a16:colId xmlns:a16="http://schemas.microsoft.com/office/drawing/2014/main" val="2794440108"/>
                    </a:ext>
                  </a:extLst>
                </a:gridCol>
              </a:tblGrid>
              <a:tr h="328078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Cesar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Norte Stder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90050"/>
                  </a:ext>
                </a:extLst>
              </a:tr>
              <a:tr h="2246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Año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1.109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16.672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16.665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3.391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37.837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61844"/>
                  </a:ext>
                </a:extLst>
              </a:tr>
              <a:tr h="4107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Promedio mensual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1.389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1.389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283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3.153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5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55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0FD3246-CE0F-AA92-5F64-E946F3796A72}"/>
              </a:ext>
            </a:extLst>
          </p:cNvPr>
          <p:cNvSpPr txBox="1"/>
          <p:nvPr/>
        </p:nvSpPr>
        <p:spPr>
          <a:xfrm>
            <a:off x="3082705" y="299980"/>
            <a:ext cx="702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6666"/>
                </a:solidFill>
                <a:latin typeface="Arial Nova" panose="020B0504020202020204" pitchFamily="34" charset="0"/>
              </a:rPr>
              <a:t>ATENCIÓN CONSULTA AMBULATORIA</a:t>
            </a:r>
          </a:p>
          <a:p>
            <a:pPr algn="ctr"/>
            <a:r>
              <a:rPr lang="es-MX" sz="1600" b="1" dirty="0">
                <a:solidFill>
                  <a:srgbClr val="006666"/>
                </a:solidFill>
                <a:latin typeface="Arial Nova" panose="020B0504020202020204" pitchFamily="34" charset="0"/>
              </a:rPr>
              <a:t>ESPECIALIDADES MEDICAS AÑO 2023</a:t>
            </a:r>
            <a:endParaRPr lang="es-CO" sz="1600" b="1" dirty="0">
              <a:solidFill>
                <a:srgbClr val="006666"/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473BBB-56F7-5F98-362A-BD9C9C4FC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466" t="10635" r="6640" b="10797"/>
          <a:stretch/>
        </p:blipFill>
        <p:spPr>
          <a:xfrm>
            <a:off x="2084027" y="592367"/>
            <a:ext cx="826299" cy="747132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F2AC4C-8E30-AE2F-C975-6A03F78A9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876813"/>
              </p:ext>
            </p:extLst>
          </p:nvPr>
        </p:nvGraphicFramePr>
        <p:xfrm>
          <a:off x="1737422" y="1065154"/>
          <a:ext cx="8204200" cy="3819080"/>
        </p:xfrm>
        <a:graphic>
          <a:graphicData uri="http://schemas.openxmlformats.org/drawingml/2006/table">
            <a:tbl>
              <a:tblPr/>
              <a:tblGrid>
                <a:gridCol w="2108200">
                  <a:extLst>
                    <a:ext uri="{9D8B030D-6E8A-4147-A177-3AD203B41FA5}">
                      <a16:colId xmlns:a16="http://schemas.microsoft.com/office/drawing/2014/main" val="3889472818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647684495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44187928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74923038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29906018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8942541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7704475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Cesar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Norte Stder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Prom mes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192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Med Especializadas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1.967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17.405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23.530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44.426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87.328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7.277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324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Medicina interna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2.010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9.516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7.136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9.622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28.284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2.357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552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Nutrición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631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5.467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8.836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4.755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19.689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1.641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4952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Optometría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647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3.343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5.079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10.458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19.527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1.627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694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Psicología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518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5.333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5.516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7.524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18.891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1.574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979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Ginecología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723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2.800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5.451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6.364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15.338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1.278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2437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Ortopedia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708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4.218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3.688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5.946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14.560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1.213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983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Psiquiatría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145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2.190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2.021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10.048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14.404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1.200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6797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Pediatría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381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4.570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3.585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3.975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12.511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1.043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57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Otorrinolarongología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438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3.356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1.992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3.827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9.613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801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1353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Cirugía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175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1.502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3.479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3.183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8.339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695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49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Medicina Laboral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115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1.294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1.282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2.252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4.943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412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695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Anestesia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181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1.125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885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2.258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4.449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371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756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Obstetricia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115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634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735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699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2.183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151314"/>
                  </a:ext>
                </a:extLst>
              </a:tr>
              <a:tr h="2300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Total 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8.754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62.753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73.215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115.337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260.059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21.672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35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67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0FD3246-CE0F-AA92-5F64-E946F3796A72}"/>
              </a:ext>
            </a:extLst>
          </p:cNvPr>
          <p:cNvSpPr txBox="1"/>
          <p:nvPr/>
        </p:nvSpPr>
        <p:spPr>
          <a:xfrm>
            <a:off x="3298438" y="769134"/>
            <a:ext cx="702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6666"/>
                </a:solidFill>
                <a:latin typeface="Arial Nova" panose="020B0504020202020204" pitchFamily="34" charset="0"/>
              </a:rPr>
              <a:t>ASIGNACIÓN DE CITAS </a:t>
            </a:r>
          </a:p>
          <a:p>
            <a:pPr algn="ctr"/>
            <a:r>
              <a:rPr lang="es-MX" sz="1600" b="1" dirty="0">
                <a:solidFill>
                  <a:srgbClr val="006666"/>
                </a:solidFill>
                <a:latin typeface="Arial Nova" panose="020B0504020202020204" pitchFamily="34" charset="0"/>
              </a:rPr>
              <a:t>INFORME DE CITAS E INASISTENCIAS – AÑO 2023</a:t>
            </a:r>
            <a:endParaRPr lang="es-CO" sz="1600" b="1" dirty="0">
              <a:solidFill>
                <a:srgbClr val="006666"/>
              </a:solidFill>
              <a:latin typeface="Arial Nova" panose="020B05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028D2DA-DBCC-3738-77F7-234F1FDE1D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8027" y="557230"/>
            <a:ext cx="980821" cy="923125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95F04B6-F4BB-2C90-5DF7-A3C8AD58D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72066"/>
              </p:ext>
            </p:extLst>
          </p:nvPr>
        </p:nvGraphicFramePr>
        <p:xfrm>
          <a:off x="1186676" y="1692259"/>
          <a:ext cx="9652310" cy="2590800"/>
        </p:xfrm>
        <a:graphic>
          <a:graphicData uri="http://schemas.openxmlformats.org/drawingml/2006/table">
            <a:tbl>
              <a:tblPr/>
              <a:tblGrid>
                <a:gridCol w="1900774">
                  <a:extLst>
                    <a:ext uri="{9D8B030D-6E8A-4147-A177-3AD203B41FA5}">
                      <a16:colId xmlns:a16="http://schemas.microsoft.com/office/drawing/2014/main" val="747264040"/>
                    </a:ext>
                  </a:extLst>
                </a:gridCol>
                <a:gridCol w="1335972">
                  <a:extLst>
                    <a:ext uri="{9D8B030D-6E8A-4147-A177-3AD203B41FA5}">
                      <a16:colId xmlns:a16="http://schemas.microsoft.com/office/drawing/2014/main" val="3206757974"/>
                    </a:ext>
                  </a:extLst>
                </a:gridCol>
                <a:gridCol w="1317870">
                  <a:extLst>
                    <a:ext uri="{9D8B030D-6E8A-4147-A177-3AD203B41FA5}">
                      <a16:colId xmlns:a16="http://schemas.microsoft.com/office/drawing/2014/main" val="3336715396"/>
                    </a:ext>
                  </a:extLst>
                </a:gridCol>
                <a:gridCol w="984782">
                  <a:extLst>
                    <a:ext uri="{9D8B030D-6E8A-4147-A177-3AD203B41FA5}">
                      <a16:colId xmlns:a16="http://schemas.microsoft.com/office/drawing/2014/main" val="4084144928"/>
                    </a:ext>
                  </a:extLst>
                </a:gridCol>
                <a:gridCol w="1230977">
                  <a:extLst>
                    <a:ext uri="{9D8B030D-6E8A-4147-A177-3AD203B41FA5}">
                      <a16:colId xmlns:a16="http://schemas.microsoft.com/office/drawing/2014/main" val="3502242121"/>
                    </a:ext>
                  </a:extLst>
                </a:gridCol>
                <a:gridCol w="868925">
                  <a:extLst>
                    <a:ext uri="{9D8B030D-6E8A-4147-A177-3AD203B41FA5}">
                      <a16:colId xmlns:a16="http://schemas.microsoft.com/office/drawing/2014/main" val="742691533"/>
                    </a:ext>
                  </a:extLst>
                </a:gridCol>
                <a:gridCol w="1245460">
                  <a:extLst>
                    <a:ext uri="{9D8B030D-6E8A-4147-A177-3AD203B41FA5}">
                      <a16:colId xmlns:a16="http://schemas.microsoft.com/office/drawing/2014/main" val="2411214121"/>
                    </a:ext>
                  </a:extLst>
                </a:gridCol>
                <a:gridCol w="767550">
                  <a:extLst>
                    <a:ext uri="{9D8B030D-6E8A-4147-A177-3AD203B41FA5}">
                      <a16:colId xmlns:a16="http://schemas.microsoft.com/office/drawing/2014/main" val="805870870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l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Total de citas asignadas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Total de citas cumplidas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Total de citas canceladas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Total de citas inasistidas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80089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10.934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9.416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495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1.023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58563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Cesar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162.930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135.020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16.470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11.867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8549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Norte de </a:t>
                      </a:r>
                      <a:r>
                        <a:rPr lang="es-C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Stder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245.681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194.315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29.486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21.880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6132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Santander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291.059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242.211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24.263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25.585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238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Región 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710.604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580.962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70.714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60.355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70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42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76D9229-F32C-3AB7-BE1E-F063B64FD8A6}"/>
              </a:ext>
            </a:extLst>
          </p:cNvPr>
          <p:cNvSpPr txBox="1"/>
          <p:nvPr/>
        </p:nvSpPr>
        <p:spPr>
          <a:xfrm>
            <a:off x="2720896" y="268317"/>
            <a:ext cx="7809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ATENCIÓN LABORATORIO E IMAGENOLOGÍA - AÑO 2023</a:t>
            </a:r>
            <a:endParaRPr lang="es-CO" sz="1600" b="1" dirty="0">
              <a:solidFill>
                <a:schemeClr val="accent5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5E2C8F-5A2C-89F5-C81C-A4E07C7235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894" y="1450390"/>
            <a:ext cx="1140817" cy="86143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8DC266-4DB6-6C60-2555-C6F9F8917BFB}"/>
              </a:ext>
            </a:extLst>
          </p:cNvPr>
          <p:cNvSpPr txBox="1"/>
          <p:nvPr/>
        </p:nvSpPr>
        <p:spPr>
          <a:xfrm>
            <a:off x="2947639" y="3090446"/>
            <a:ext cx="702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ATENCIÓN PROCEDIMIENTOS 3 NIVEL</a:t>
            </a:r>
            <a:endParaRPr lang="es-CO" sz="1600" b="1" dirty="0">
              <a:solidFill>
                <a:schemeClr val="accent5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E79EA3-BCFB-7DE8-46C0-BEAE29DBB2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5932" b="13381"/>
          <a:stretch/>
        </p:blipFill>
        <p:spPr>
          <a:xfrm>
            <a:off x="483886" y="4018929"/>
            <a:ext cx="1196825" cy="96566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80029A6-391D-3085-9A48-1CAF8414E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30629"/>
              </p:ext>
            </p:extLst>
          </p:nvPr>
        </p:nvGraphicFramePr>
        <p:xfrm>
          <a:off x="1829729" y="743373"/>
          <a:ext cx="8801100" cy="2041292"/>
        </p:xfrm>
        <a:graphic>
          <a:graphicData uri="http://schemas.openxmlformats.org/drawingml/2006/table">
            <a:tbl>
              <a:tblPr/>
              <a:tblGrid>
                <a:gridCol w="2106680">
                  <a:extLst>
                    <a:ext uri="{9D8B030D-6E8A-4147-A177-3AD203B41FA5}">
                      <a16:colId xmlns:a16="http://schemas.microsoft.com/office/drawing/2014/main" val="1561672811"/>
                    </a:ext>
                  </a:extLst>
                </a:gridCol>
                <a:gridCol w="1665673">
                  <a:extLst>
                    <a:ext uri="{9D8B030D-6E8A-4147-A177-3AD203B41FA5}">
                      <a16:colId xmlns:a16="http://schemas.microsoft.com/office/drawing/2014/main" val="251069979"/>
                    </a:ext>
                  </a:extLst>
                </a:gridCol>
                <a:gridCol w="1170730">
                  <a:extLst>
                    <a:ext uri="{9D8B030D-6E8A-4147-A177-3AD203B41FA5}">
                      <a16:colId xmlns:a16="http://schemas.microsoft.com/office/drawing/2014/main" val="1298999669"/>
                    </a:ext>
                  </a:extLst>
                </a:gridCol>
                <a:gridCol w="1154867">
                  <a:extLst>
                    <a:ext uri="{9D8B030D-6E8A-4147-A177-3AD203B41FA5}">
                      <a16:colId xmlns:a16="http://schemas.microsoft.com/office/drawing/2014/main" val="3177666017"/>
                    </a:ext>
                  </a:extLst>
                </a:gridCol>
                <a:gridCol w="862977">
                  <a:extLst>
                    <a:ext uri="{9D8B030D-6E8A-4147-A177-3AD203B41FA5}">
                      <a16:colId xmlns:a16="http://schemas.microsoft.com/office/drawing/2014/main" val="4242198104"/>
                    </a:ext>
                  </a:extLst>
                </a:gridCol>
                <a:gridCol w="1078722">
                  <a:extLst>
                    <a:ext uri="{9D8B030D-6E8A-4147-A177-3AD203B41FA5}">
                      <a16:colId xmlns:a16="http://schemas.microsoft.com/office/drawing/2014/main" val="2304718835"/>
                    </a:ext>
                  </a:extLst>
                </a:gridCol>
                <a:gridCol w="761451">
                  <a:extLst>
                    <a:ext uri="{9D8B030D-6E8A-4147-A177-3AD203B41FA5}">
                      <a16:colId xmlns:a16="http://schemas.microsoft.com/office/drawing/2014/main" val="3591865176"/>
                    </a:ext>
                  </a:extLst>
                </a:gridCol>
              </a:tblGrid>
              <a:tr h="21030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Cesar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Norte Stder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Prom mes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6750"/>
                  </a:ext>
                </a:extLst>
              </a:tr>
              <a:tr h="2002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Laboratorio 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       27.792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118.396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105.762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241.528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493.478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41.123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724422"/>
                  </a:ext>
                </a:extLst>
              </a:tr>
              <a:tr h="2002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Imagenología 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         2.460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12.560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10.582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25.671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51.273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4.273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14567"/>
                  </a:ext>
                </a:extLst>
              </a:tr>
              <a:tr h="29400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Laboratorio II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         8.354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75.675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66.412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128.828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279.269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23.272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31331"/>
                  </a:ext>
                </a:extLst>
              </a:tr>
              <a:tr h="2002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Imagenología II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         1.985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12.659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15.703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19.293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49.640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4.137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91355"/>
                  </a:ext>
                </a:extLst>
              </a:tr>
              <a:tr h="2002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Laboratorios III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       12.201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12.792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12.041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143.719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180.753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15.063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231408"/>
                  </a:ext>
                </a:extLst>
              </a:tr>
              <a:tr h="3152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Imagenología III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         1.333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1.514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2.172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17.569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22.588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1.882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8043"/>
                  </a:ext>
                </a:extLst>
              </a:tr>
              <a:tr h="2203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Total laboratorio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       48.347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206.863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184.215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514.075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953.500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79.458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53020"/>
                  </a:ext>
                </a:extLst>
              </a:tr>
              <a:tr h="2002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Total Imagenología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         5.778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26.733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28.457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62.533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123.501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10.292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46373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73D2EAF-A1D5-CF14-396F-B53D58015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69115"/>
              </p:ext>
            </p:extLst>
          </p:nvPr>
        </p:nvGraphicFramePr>
        <p:xfrm>
          <a:off x="1989718" y="3429000"/>
          <a:ext cx="8280400" cy="2041291"/>
        </p:xfrm>
        <a:graphic>
          <a:graphicData uri="http://schemas.openxmlformats.org/drawingml/2006/table">
            <a:tbl>
              <a:tblPr/>
              <a:tblGrid>
                <a:gridCol w="2108200">
                  <a:extLst>
                    <a:ext uri="{9D8B030D-6E8A-4147-A177-3AD203B41FA5}">
                      <a16:colId xmlns:a16="http://schemas.microsoft.com/office/drawing/2014/main" val="424074514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38313823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1812326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3016205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68876734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43188184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86311375"/>
                    </a:ext>
                  </a:extLst>
                </a:gridCol>
              </a:tblGrid>
              <a:tr h="236835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Cesar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Norte Stder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Prom mes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41412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Tomografías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409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2.822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4.970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5.697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13.898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1.158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08903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Resonancias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1.410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1.352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2.485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5.427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452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387363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Medicina nuclear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353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457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1.039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87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507902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Banco de sangre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364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1.758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329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6.406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8.857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738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66172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Biopsias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532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541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4.660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10.011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15.744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1.312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44983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Endoscopias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528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3.216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2.392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6.183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515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86055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Procedimientos 3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571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3.759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1.603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9.419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15.352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1.279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56932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Total procedimientos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2.133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11.171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16.329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36.867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66.500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5.542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8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47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D2C4D7-FF66-B917-62BC-ABE54BF9A6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3365" y="1336876"/>
            <a:ext cx="740510" cy="6969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87CD1A-02BF-1E46-BBF5-EEB3A8B9B2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0728" y="3898390"/>
            <a:ext cx="925784" cy="9257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A3AA9D-7C06-1F29-B401-031CF0BE609B}"/>
              </a:ext>
            </a:extLst>
          </p:cNvPr>
          <p:cNvSpPr txBox="1"/>
          <p:nvPr/>
        </p:nvSpPr>
        <p:spPr>
          <a:xfrm>
            <a:off x="2583366" y="384154"/>
            <a:ext cx="702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6666"/>
                </a:solidFill>
                <a:latin typeface="Arial Nova" panose="020B0504020202020204" pitchFamily="34" charset="0"/>
              </a:rPr>
              <a:t>ATENCIÓN DISPENSACIÓN DE MEDICAMENTOS</a:t>
            </a:r>
            <a:endParaRPr lang="es-CO" sz="1600" b="1" dirty="0">
              <a:solidFill>
                <a:srgbClr val="006666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7243BB-B731-D87B-F370-0BF7BF61799E}"/>
              </a:ext>
            </a:extLst>
          </p:cNvPr>
          <p:cNvSpPr txBox="1"/>
          <p:nvPr/>
        </p:nvSpPr>
        <p:spPr>
          <a:xfrm>
            <a:off x="2946476" y="2666437"/>
            <a:ext cx="702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6666"/>
                </a:solidFill>
                <a:latin typeface="Arial Nova" panose="020B0504020202020204" pitchFamily="34" charset="0"/>
              </a:rPr>
              <a:t>ATENCIÓN PROCEDIMIENTOS QUIRURGICOS</a:t>
            </a:r>
            <a:endParaRPr lang="es-CO" sz="1600" b="1" dirty="0">
              <a:solidFill>
                <a:srgbClr val="006666"/>
              </a:solidFill>
              <a:latin typeface="Arial Nova" panose="020B0504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3FCCA5B-E37B-2DAC-A435-56C27DA49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9079"/>
              </p:ext>
            </p:extLst>
          </p:nvPr>
        </p:nvGraphicFramePr>
        <p:xfrm>
          <a:off x="2392478" y="985364"/>
          <a:ext cx="8280400" cy="1226880"/>
        </p:xfrm>
        <a:graphic>
          <a:graphicData uri="http://schemas.openxmlformats.org/drawingml/2006/table">
            <a:tbl>
              <a:tblPr/>
              <a:tblGrid>
                <a:gridCol w="2108200">
                  <a:extLst>
                    <a:ext uri="{9D8B030D-6E8A-4147-A177-3AD203B41FA5}">
                      <a16:colId xmlns:a16="http://schemas.microsoft.com/office/drawing/2014/main" val="381234746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16375531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45305904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091852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69809735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3525045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088293661"/>
                    </a:ext>
                  </a:extLst>
                </a:gridCol>
              </a:tblGrid>
              <a:tr h="268380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Cesar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Norte </a:t>
                      </a:r>
                      <a:r>
                        <a:rPr lang="es-C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Stder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Prom mes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6387"/>
                  </a:ext>
                </a:extLst>
              </a:tr>
              <a:tr h="2396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Medicamentos 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40.365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69.900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286.652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609.030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1.005.947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83.829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519081"/>
                  </a:ext>
                </a:extLst>
              </a:tr>
              <a:tr h="2396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Medicamentos II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7.155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32.774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102.217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246.554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388.700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32.392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99551"/>
                  </a:ext>
                </a:extLst>
              </a:tr>
              <a:tr h="2396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Medicamentos III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5.713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25.421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15.323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150.736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197.194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16.433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55761"/>
                  </a:ext>
                </a:extLst>
              </a:tr>
              <a:tr h="2396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Total medicamentos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53.234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128.095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404.192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1.006.320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1.591.841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132.653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530989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7C19065-C3B7-87C6-0868-D8C322C69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20155"/>
              </p:ext>
            </p:extLst>
          </p:nvPr>
        </p:nvGraphicFramePr>
        <p:xfrm>
          <a:off x="2392478" y="3217338"/>
          <a:ext cx="8280400" cy="1923372"/>
        </p:xfrm>
        <a:graphic>
          <a:graphicData uri="http://schemas.openxmlformats.org/drawingml/2006/table">
            <a:tbl>
              <a:tblPr/>
              <a:tblGrid>
                <a:gridCol w="2108200">
                  <a:extLst>
                    <a:ext uri="{9D8B030D-6E8A-4147-A177-3AD203B41FA5}">
                      <a16:colId xmlns:a16="http://schemas.microsoft.com/office/drawing/2014/main" val="103227144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81531671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44681652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84440155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17811933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35763112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251494067"/>
                    </a:ext>
                  </a:extLst>
                </a:gridCol>
              </a:tblGrid>
              <a:tr h="23620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Cesar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Norte </a:t>
                      </a:r>
                      <a:r>
                        <a:rPr lang="es-C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Stder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Prom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 mes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03728"/>
                  </a:ext>
                </a:extLst>
              </a:tr>
              <a:tr h="2108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Cirugia 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412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341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296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3.567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4.616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385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71969"/>
                  </a:ext>
                </a:extLst>
              </a:tr>
              <a:tr h="2108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Cirugia II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430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2.559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1.106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3.413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7.508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626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72492"/>
                  </a:ext>
                </a:extLst>
              </a:tr>
              <a:tr h="2108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Cirugia III nivel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465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1.378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2.050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4.075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7.968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664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4420"/>
                  </a:ext>
                </a:extLst>
              </a:tr>
              <a:tr h="2108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Cirugías cardiacas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273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583941"/>
                  </a:ext>
                </a:extLst>
              </a:tr>
              <a:tr h="2108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Cirugías del Sist. nervioso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82389"/>
                  </a:ext>
                </a:extLst>
              </a:tr>
              <a:tr h="2108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Cirugías congénitas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281593"/>
                  </a:ext>
                </a:extLst>
              </a:tr>
              <a:tr h="2108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Remplazos articulares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212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78560"/>
                  </a:ext>
                </a:extLst>
              </a:tr>
              <a:tr h="2108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Total cirugías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1.320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4.308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3.715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11.336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20.679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1.723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8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44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9EB6DBE-B164-1468-34E6-70913BB04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5920" t="18786" r="24683" b="16490"/>
          <a:stretch/>
        </p:blipFill>
        <p:spPr>
          <a:xfrm>
            <a:off x="1411363" y="2093568"/>
            <a:ext cx="560420" cy="4993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944788-8240-AB97-B3CA-40F759CE3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497" t="23925" r="18819" b="36281"/>
          <a:stretch/>
        </p:blipFill>
        <p:spPr>
          <a:xfrm>
            <a:off x="1552139" y="2803099"/>
            <a:ext cx="455058" cy="405473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4B8CDD36-962F-1B1D-4E48-FBD79683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9366"/>
              </p:ext>
            </p:extLst>
          </p:nvPr>
        </p:nvGraphicFramePr>
        <p:xfrm>
          <a:off x="2000245" y="1671930"/>
          <a:ext cx="8724442" cy="2101048"/>
        </p:xfrm>
        <a:graphic>
          <a:graphicData uri="http://schemas.openxmlformats.org/drawingml/2006/table">
            <a:tbl>
              <a:tblPr/>
              <a:tblGrid>
                <a:gridCol w="2049157">
                  <a:extLst>
                    <a:ext uri="{9D8B030D-6E8A-4147-A177-3AD203B41FA5}">
                      <a16:colId xmlns:a16="http://schemas.microsoft.com/office/drawing/2014/main" val="3876823924"/>
                    </a:ext>
                  </a:extLst>
                </a:gridCol>
                <a:gridCol w="946959">
                  <a:extLst>
                    <a:ext uri="{9D8B030D-6E8A-4147-A177-3AD203B41FA5}">
                      <a16:colId xmlns:a16="http://schemas.microsoft.com/office/drawing/2014/main" val="1807552308"/>
                    </a:ext>
                  </a:extLst>
                </a:gridCol>
                <a:gridCol w="993531">
                  <a:extLst>
                    <a:ext uri="{9D8B030D-6E8A-4147-A177-3AD203B41FA5}">
                      <a16:colId xmlns:a16="http://schemas.microsoft.com/office/drawing/2014/main" val="3590218560"/>
                    </a:ext>
                  </a:extLst>
                </a:gridCol>
                <a:gridCol w="1335057">
                  <a:extLst>
                    <a:ext uri="{9D8B030D-6E8A-4147-A177-3AD203B41FA5}">
                      <a16:colId xmlns:a16="http://schemas.microsoft.com/office/drawing/2014/main" val="3076130614"/>
                    </a:ext>
                  </a:extLst>
                </a:gridCol>
                <a:gridCol w="1350581">
                  <a:extLst>
                    <a:ext uri="{9D8B030D-6E8A-4147-A177-3AD203B41FA5}">
                      <a16:colId xmlns:a16="http://schemas.microsoft.com/office/drawing/2014/main" val="2251507409"/>
                    </a:ext>
                  </a:extLst>
                </a:gridCol>
                <a:gridCol w="1117722">
                  <a:extLst>
                    <a:ext uri="{9D8B030D-6E8A-4147-A177-3AD203B41FA5}">
                      <a16:colId xmlns:a16="http://schemas.microsoft.com/office/drawing/2014/main" val="1725990645"/>
                    </a:ext>
                  </a:extLst>
                </a:gridCol>
                <a:gridCol w="931435">
                  <a:extLst>
                    <a:ext uri="{9D8B030D-6E8A-4147-A177-3AD203B41FA5}">
                      <a16:colId xmlns:a16="http://schemas.microsoft.com/office/drawing/2014/main" val="41532939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Cesar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Norte Stder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Prom mes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72736"/>
                  </a:ext>
                </a:extLst>
              </a:tr>
              <a:tr h="5226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Urgencias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591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9.845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18.342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24.705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53.483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4.457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40392"/>
                  </a:ext>
                </a:extLst>
              </a:tr>
              <a:tr h="57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Hospitalizaciones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204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3.287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2.456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2.194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8.141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678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74777"/>
                  </a:ext>
                </a:extLst>
              </a:tr>
              <a:tr h="5108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Traslados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4.806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1.125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709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16.440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23.080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1.923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27885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4B0E2A8C-7ACA-A142-E511-091C1BF51F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564" r="20119"/>
          <a:stretch/>
        </p:blipFill>
        <p:spPr>
          <a:xfrm>
            <a:off x="1559091" y="3325574"/>
            <a:ext cx="513195" cy="49987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F7205E0-FE49-5413-5160-971D1E6B7A01}"/>
              </a:ext>
            </a:extLst>
          </p:cNvPr>
          <p:cNvSpPr txBox="1"/>
          <p:nvPr/>
        </p:nvSpPr>
        <p:spPr>
          <a:xfrm>
            <a:off x="2583366" y="882242"/>
            <a:ext cx="702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6666"/>
                </a:solidFill>
                <a:latin typeface="Arial Nova" panose="020B0504020202020204" pitchFamily="34" charset="0"/>
              </a:rPr>
              <a:t>ATENCIÓN SERVICIOS HOSPITALARIOS</a:t>
            </a:r>
            <a:endParaRPr lang="es-CO" b="1" dirty="0">
              <a:solidFill>
                <a:srgbClr val="006666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2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4F7205E0-FE49-5413-5160-971D1E6B7A01}"/>
              </a:ext>
            </a:extLst>
          </p:cNvPr>
          <p:cNvSpPr txBox="1"/>
          <p:nvPr/>
        </p:nvSpPr>
        <p:spPr>
          <a:xfrm>
            <a:off x="3107473" y="603461"/>
            <a:ext cx="702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6666"/>
                </a:solidFill>
                <a:latin typeface="Arial Nova" panose="020B0504020202020204" pitchFamily="34" charset="0"/>
              </a:rPr>
              <a:t>ATENCIÓN SERVICIOS ALTO COSTO</a:t>
            </a:r>
            <a:endParaRPr lang="es-CO" b="1" dirty="0">
              <a:solidFill>
                <a:srgbClr val="006666"/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888E46-ACE4-DE38-69C6-DE999EFA7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6873" t="12797" r="10802" b="12797"/>
          <a:stretch/>
        </p:blipFill>
        <p:spPr>
          <a:xfrm>
            <a:off x="2765504" y="532319"/>
            <a:ext cx="856305" cy="880947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CC3A9A-2018-6A8E-AD47-BF4C555B1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16706"/>
              </p:ext>
            </p:extLst>
          </p:nvPr>
        </p:nvGraphicFramePr>
        <p:xfrm>
          <a:off x="1763440" y="1205627"/>
          <a:ext cx="8369301" cy="3511337"/>
        </p:xfrm>
        <a:graphic>
          <a:graphicData uri="http://schemas.openxmlformats.org/drawingml/2006/table">
            <a:tbl>
              <a:tblPr/>
              <a:tblGrid>
                <a:gridCol w="2199441">
                  <a:extLst>
                    <a:ext uri="{9D8B030D-6E8A-4147-A177-3AD203B41FA5}">
                      <a16:colId xmlns:a16="http://schemas.microsoft.com/office/drawing/2014/main" val="4207180150"/>
                    </a:ext>
                  </a:extLst>
                </a:gridCol>
                <a:gridCol w="1028310">
                  <a:extLst>
                    <a:ext uri="{9D8B030D-6E8A-4147-A177-3AD203B41FA5}">
                      <a16:colId xmlns:a16="http://schemas.microsoft.com/office/drawing/2014/main" val="2240914637"/>
                    </a:ext>
                  </a:extLst>
                </a:gridCol>
                <a:gridCol w="1028310">
                  <a:extLst>
                    <a:ext uri="{9D8B030D-6E8A-4147-A177-3AD203B41FA5}">
                      <a16:colId xmlns:a16="http://schemas.microsoft.com/office/drawing/2014/main" val="4109350495"/>
                    </a:ext>
                  </a:extLst>
                </a:gridCol>
                <a:gridCol w="1028310">
                  <a:extLst>
                    <a:ext uri="{9D8B030D-6E8A-4147-A177-3AD203B41FA5}">
                      <a16:colId xmlns:a16="http://schemas.microsoft.com/office/drawing/2014/main" val="3913807993"/>
                    </a:ext>
                  </a:extLst>
                </a:gridCol>
                <a:gridCol w="1028310">
                  <a:extLst>
                    <a:ext uri="{9D8B030D-6E8A-4147-A177-3AD203B41FA5}">
                      <a16:colId xmlns:a16="http://schemas.microsoft.com/office/drawing/2014/main" val="598864754"/>
                    </a:ext>
                  </a:extLst>
                </a:gridCol>
                <a:gridCol w="1028310">
                  <a:extLst>
                    <a:ext uri="{9D8B030D-6E8A-4147-A177-3AD203B41FA5}">
                      <a16:colId xmlns:a16="http://schemas.microsoft.com/office/drawing/2014/main" val="2596635782"/>
                    </a:ext>
                  </a:extLst>
                </a:gridCol>
                <a:gridCol w="1028310">
                  <a:extLst>
                    <a:ext uri="{9D8B030D-6E8A-4147-A177-3AD203B41FA5}">
                      <a16:colId xmlns:a16="http://schemas.microsoft.com/office/drawing/2014/main" val="2488651561"/>
                    </a:ext>
                  </a:extLst>
                </a:gridCol>
              </a:tblGrid>
              <a:tr h="361994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Arauca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Cesar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Norte Stder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Prom mes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3509"/>
                  </a:ext>
                </a:extLst>
              </a:tr>
              <a:tr h="2714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Controles VIH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507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646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1.264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2.514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210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86176"/>
                  </a:ext>
                </a:extLst>
              </a:tr>
              <a:tr h="27149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Manejo de pacientes en UCI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154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892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1.165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84968"/>
                  </a:ext>
                </a:extLst>
              </a:tr>
              <a:tr h="2714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Manejo del trauma mayor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10844"/>
                  </a:ext>
                </a:extLst>
              </a:tr>
              <a:tr h="2714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Manejo del gran quemado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984632"/>
                  </a:ext>
                </a:extLst>
              </a:tr>
              <a:tr h="2714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Quimioterapia para el cáncer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1.410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482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1.698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3.681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307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138374"/>
                  </a:ext>
                </a:extLst>
              </a:tr>
              <a:tr h="2714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Radioterapia para el cáncer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318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529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945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34776"/>
                  </a:ext>
                </a:extLst>
              </a:tr>
              <a:tr h="2714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Control trasplante hepatico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45310"/>
                  </a:ext>
                </a:extLst>
              </a:tr>
              <a:tr h="2714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Control trasplante renal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191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35280"/>
                  </a:ext>
                </a:extLst>
              </a:tr>
              <a:tr h="2714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Control trasplante cardiaco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420034"/>
                  </a:ext>
                </a:extLst>
              </a:tr>
              <a:tr h="43439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Control trasplante de médula osea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68378"/>
                  </a:ext>
                </a:extLst>
              </a:tr>
              <a:tr h="2714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Control trasplante de córnea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     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9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480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1331</Words>
  <Application>Microsoft Office PowerPoint</Application>
  <PresentationFormat>Panorámica</PresentationFormat>
  <Paragraphs>653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Nova</vt:lpstr>
      <vt:lpstr>Arial Nova Cond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 Ruiz</dc:creator>
  <cp:lastModifiedBy>L Ruiz</cp:lastModifiedBy>
  <cp:revision>17</cp:revision>
  <dcterms:created xsi:type="dcterms:W3CDTF">2024-02-13T22:08:45Z</dcterms:created>
  <dcterms:modified xsi:type="dcterms:W3CDTF">2024-03-27T19:54:04Z</dcterms:modified>
</cp:coreProperties>
</file>